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4" r:id="rId6"/>
    <p:sldId id="283" r:id="rId7"/>
    <p:sldId id="261" r:id="rId8"/>
    <p:sldId id="260" r:id="rId9"/>
    <p:sldId id="276" r:id="rId10"/>
    <p:sldId id="262" r:id="rId11"/>
    <p:sldId id="263" r:id="rId12"/>
    <p:sldId id="269" r:id="rId13"/>
    <p:sldId id="264" r:id="rId14"/>
    <p:sldId id="265" r:id="rId15"/>
    <p:sldId id="273" r:id="rId16"/>
    <p:sldId id="282" r:id="rId17"/>
    <p:sldId id="266" r:id="rId18"/>
    <p:sldId id="267" r:id="rId19"/>
    <p:sldId id="268" r:id="rId20"/>
    <p:sldId id="271" r:id="rId21"/>
    <p:sldId id="274" r:id="rId22"/>
    <p:sldId id="275" r:id="rId23"/>
    <p:sldId id="277" r:id="rId24"/>
    <p:sldId id="285" r:id="rId25"/>
    <p:sldId id="286" r:id="rId26"/>
    <p:sldId id="287" r:id="rId27"/>
    <p:sldId id="288" r:id="rId28"/>
    <p:sldId id="289" r:id="rId29"/>
    <p:sldId id="290" r:id="rId30"/>
    <p:sldId id="291" r:id="rId31"/>
    <p:sldId id="278" r:id="rId32"/>
    <p:sldId id="279" r:id="rId33"/>
    <p:sldId id="281"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5AA06E-0AED-401C-9C2D-65E8CD83DF9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421210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AA06E-0AED-401C-9C2D-65E8CD83DF9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362550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AA06E-0AED-401C-9C2D-65E8CD83DF9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72526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AA06E-0AED-401C-9C2D-65E8CD83DF9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4407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AA06E-0AED-401C-9C2D-65E8CD83DF96}"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29754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5AA06E-0AED-401C-9C2D-65E8CD83DF96}"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113961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5AA06E-0AED-401C-9C2D-65E8CD83DF96}"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88130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AA06E-0AED-401C-9C2D-65E8CD83DF96}"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24656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AA06E-0AED-401C-9C2D-65E8CD83DF96}"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5481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5AA06E-0AED-401C-9C2D-65E8CD83DF96}"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344029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5AA06E-0AED-401C-9C2D-65E8CD83DF96}"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31666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AA06E-0AED-401C-9C2D-65E8CD83DF96}" type="datetimeFigureOut">
              <a:rPr lang="en-US" smtClean="0"/>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BEF27-0190-4F57-85C2-932A4DDC0190}" type="slidenum">
              <a:rPr lang="en-US" smtClean="0"/>
              <a:t>‹#›</a:t>
            </a:fld>
            <a:endParaRPr lang="en-US"/>
          </a:p>
        </p:txBody>
      </p:sp>
    </p:spTree>
    <p:extLst>
      <p:ext uri="{BB962C8B-B14F-4D97-AF65-F5344CB8AC3E}">
        <p14:creationId xmlns:p14="http://schemas.microsoft.com/office/powerpoint/2010/main" val="31262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noAutofit/>
          </a:bodyPr>
          <a:lstStyle/>
          <a:p>
            <a:r>
              <a:rPr lang="en-US" sz="6000" b="1" dirty="0"/>
              <a:t> Things to Remember	</a:t>
            </a:r>
            <a:br>
              <a:rPr lang="en-US" sz="6000" b="1" dirty="0"/>
            </a:br>
            <a:r>
              <a:rPr lang="en-US" sz="6000" b="1" dirty="0"/>
              <a:t>on a cross-country Race</a:t>
            </a:r>
            <a:br>
              <a:rPr lang="en-US" sz="6000" b="1" dirty="0"/>
            </a:br>
            <a:endParaRPr lang="en-US" sz="6000" b="1" dirty="0"/>
          </a:p>
        </p:txBody>
      </p:sp>
      <p:sp>
        <p:nvSpPr>
          <p:cNvPr id="3" name="Subtitle 2"/>
          <p:cNvSpPr>
            <a:spLocks noGrp="1"/>
          </p:cNvSpPr>
          <p:nvPr>
            <p:ph type="subTitle" idx="1"/>
          </p:nvPr>
        </p:nvSpPr>
        <p:spPr>
          <a:xfrm>
            <a:off x="1371600" y="3581400"/>
            <a:ext cx="6400800" cy="17526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784675" cy="449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2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pPr lvl="0" hangingPunct="0"/>
            <a:r>
              <a:rPr lang="en-US" dirty="0"/>
              <a:t>Pass another solar car with great care.  Remember your four vehicles have to pass the other team’s four vehicles!  </a:t>
            </a:r>
            <a:br>
              <a:rPr lang="en-US" dirty="0"/>
            </a:br>
            <a:r>
              <a:rPr lang="en-US" dirty="0"/>
              <a:t>If you have any kind of driving problem, tell your judge immediately</a:t>
            </a:r>
          </a:p>
        </p:txBody>
      </p:sp>
    </p:spTree>
    <p:extLst>
      <p:ext uri="{BB962C8B-B14F-4D97-AF65-F5344CB8AC3E}">
        <p14:creationId xmlns:p14="http://schemas.microsoft.com/office/powerpoint/2010/main" val="90718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6096000"/>
          </a:xfrm>
        </p:spPr>
        <p:txBody>
          <a:bodyPr>
            <a:noAutofit/>
          </a:bodyPr>
          <a:lstStyle/>
          <a:p>
            <a:pPr lvl="0" algn="l" hangingPunct="0"/>
            <a:br>
              <a:rPr lang="en-US" sz="3600" dirty="0"/>
            </a:br>
            <a:br>
              <a:rPr lang="en-US" sz="3600" dirty="0"/>
            </a:br>
            <a:r>
              <a:rPr lang="en-US" sz="3600" dirty="0"/>
              <a:t>The Primary Chase Vehicle must always stay with the solar car.  Failure to do so endangers  the solar car/driver, and is a major penalty.  </a:t>
            </a:r>
            <a:br>
              <a:rPr lang="en-US" sz="3600" dirty="0"/>
            </a:br>
            <a:r>
              <a:rPr lang="en-US" sz="3600" dirty="0"/>
              <a:t> </a:t>
            </a:r>
            <a:br>
              <a:rPr lang="en-US" sz="3600" dirty="0"/>
            </a:br>
            <a:r>
              <a:rPr lang="en-US" sz="3600" dirty="0"/>
              <a:t>It is crucial that teams closely monitor driving through intersections.  If a team doesn’t think their solar car and primary chase vehicle can make it through a light, then don’t do it!  Don’t leave your solar car exposed.</a:t>
            </a:r>
            <a:br>
              <a:rPr lang="en-US" sz="3600" dirty="0"/>
            </a:br>
            <a:r>
              <a:rPr lang="en-US" sz="3600" dirty="0"/>
              <a:t> </a:t>
            </a:r>
            <a:br>
              <a:rPr lang="en-US" sz="3600" dirty="0"/>
            </a:br>
            <a:endParaRPr lang="en-US" sz="3600" dirty="0"/>
          </a:p>
        </p:txBody>
      </p:sp>
    </p:spTree>
    <p:extLst>
      <p:ext uri="{BB962C8B-B14F-4D97-AF65-F5344CB8AC3E}">
        <p14:creationId xmlns:p14="http://schemas.microsoft.com/office/powerpoint/2010/main" val="293627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410200"/>
          </a:xfrm>
        </p:spPr>
        <p:txBody>
          <a:bodyPr/>
          <a:lstStyle/>
          <a:p>
            <a:r>
              <a:rPr lang="en-US" b="1" dirty="0"/>
              <a:t>WARNING LIGHTS</a:t>
            </a:r>
            <a:br>
              <a:rPr lang="en-US" b="1" dirty="0"/>
            </a:br>
            <a:r>
              <a:rPr lang="en-US" dirty="0"/>
              <a:t>Make sure the Lead Car has a significant amber blinking light.</a:t>
            </a:r>
            <a:br>
              <a:rPr lang="en-US" dirty="0"/>
            </a:br>
            <a:br>
              <a:rPr lang="en-US" dirty="0"/>
            </a:br>
            <a:r>
              <a:rPr lang="en-US" dirty="0"/>
              <a:t>Make sure that each of the two Chase Cars have 4 ECCO lights facing to the rear!</a:t>
            </a:r>
          </a:p>
        </p:txBody>
      </p:sp>
    </p:spTree>
    <p:extLst>
      <p:ext uri="{BB962C8B-B14F-4D97-AF65-F5344CB8AC3E}">
        <p14:creationId xmlns:p14="http://schemas.microsoft.com/office/powerpoint/2010/main" val="316157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4648200"/>
          </a:xfrm>
        </p:spPr>
        <p:txBody>
          <a:bodyPr>
            <a:normAutofit fontScale="90000"/>
          </a:bodyPr>
          <a:lstStyle/>
          <a:p>
            <a:pPr hangingPunct="0"/>
            <a:r>
              <a:rPr lang="en-US" b="1" i="1" dirty="0"/>
              <a:t>Student Conduct</a:t>
            </a:r>
            <a:br>
              <a:rPr lang="en-US" dirty="0"/>
            </a:br>
            <a:r>
              <a:rPr lang="en-US" dirty="0"/>
              <a:t>Students should conduct themselves properly at all times.  This includes our time at the hotels.  </a:t>
            </a:r>
            <a:br>
              <a:rPr lang="en-US" dirty="0"/>
            </a:br>
            <a:r>
              <a:rPr lang="en-US" dirty="0"/>
              <a:t> </a:t>
            </a:r>
            <a:br>
              <a:rPr lang="en-US" dirty="0"/>
            </a:br>
            <a:endParaRPr lang="en-US" dirty="0"/>
          </a:p>
        </p:txBody>
      </p:sp>
    </p:spTree>
    <p:extLst>
      <p:ext uri="{BB962C8B-B14F-4D97-AF65-F5344CB8AC3E}">
        <p14:creationId xmlns:p14="http://schemas.microsoft.com/office/powerpoint/2010/main" val="261188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0"/>
          </a:xfrm>
        </p:spPr>
        <p:txBody>
          <a:bodyPr>
            <a:noAutofit/>
          </a:bodyPr>
          <a:lstStyle/>
          <a:p>
            <a:pPr algn="l" hangingPunct="0"/>
            <a:r>
              <a:rPr lang="en-US" sz="3600" b="1" i="1" dirty="0"/>
              <a:t>Safety Issues</a:t>
            </a:r>
            <a:br>
              <a:rPr lang="en-US" sz="3600" dirty="0"/>
            </a:br>
            <a:r>
              <a:rPr lang="en-US" sz="3600" dirty="0"/>
              <a:t>We have to realize that onlookers, drivers, and media can drive in an unsafe manner just to get a better look at a moving solar car.  They are our paparazzi!  </a:t>
            </a:r>
            <a:br>
              <a:rPr lang="en-US" sz="3600" dirty="0"/>
            </a:br>
            <a:br>
              <a:rPr lang="en-US" sz="3600" dirty="0"/>
            </a:br>
            <a:r>
              <a:rPr lang="en-US" sz="3600" dirty="0"/>
              <a:t>Teams need to drive defensively.  Make sure your </a:t>
            </a:r>
            <a:r>
              <a:rPr lang="en-US" sz="3600" b="1" i="1" dirty="0">
                <a:solidFill>
                  <a:srgbClr val="0070C0"/>
                </a:solidFill>
              </a:rPr>
              <a:t>Lead</a:t>
            </a:r>
            <a:r>
              <a:rPr lang="en-US" sz="3600" b="1" dirty="0">
                <a:solidFill>
                  <a:srgbClr val="0070C0"/>
                </a:solidFill>
              </a:rPr>
              <a:t> </a:t>
            </a:r>
            <a:r>
              <a:rPr lang="en-US" sz="3600" b="1" i="1" dirty="0">
                <a:solidFill>
                  <a:srgbClr val="0070C0"/>
                </a:solidFill>
              </a:rPr>
              <a:t>Car-Solar Car-Primary Chase Vehicle</a:t>
            </a:r>
            <a:r>
              <a:rPr lang="en-US" sz="3600" b="1" dirty="0">
                <a:solidFill>
                  <a:srgbClr val="0070C0"/>
                </a:solidFill>
              </a:rPr>
              <a:t> </a:t>
            </a:r>
            <a:r>
              <a:rPr lang="en-US" sz="3600" dirty="0"/>
              <a:t>drive as a “unit.”  Don’t allow a driver to cut in between the solar car and the Primary Chase car.    </a:t>
            </a:r>
            <a:br>
              <a:rPr lang="en-US" sz="3600" dirty="0"/>
            </a:br>
            <a:endParaRPr lang="en-US" sz="3600" dirty="0"/>
          </a:p>
        </p:txBody>
      </p:sp>
    </p:spTree>
    <p:extLst>
      <p:ext uri="{BB962C8B-B14F-4D97-AF65-F5344CB8AC3E}">
        <p14:creationId xmlns:p14="http://schemas.microsoft.com/office/powerpoint/2010/main" val="233531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2" y="609600"/>
            <a:ext cx="851139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24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www.solarcarchallenge.org/challenge/photos/2016/day6/photo/6day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9"/>
            <a:ext cx="9176968" cy="612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8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486400"/>
          </a:xfrm>
        </p:spPr>
        <p:txBody>
          <a:bodyPr>
            <a:normAutofit/>
          </a:bodyPr>
          <a:lstStyle/>
          <a:p>
            <a:pPr lvl="0" hangingPunct="0"/>
            <a:r>
              <a:rPr lang="en-US" dirty="0"/>
              <a:t>Continually monitor your solar car driver for heat issues.  Rotate your drivers frequently!</a:t>
            </a:r>
            <a:br>
              <a:rPr lang="en-US" dirty="0"/>
            </a:br>
            <a:br>
              <a:rPr lang="en-US" dirty="0"/>
            </a:br>
            <a:r>
              <a:rPr lang="en-US" u="sng" dirty="0"/>
              <a:t>All race participants </a:t>
            </a:r>
            <a:r>
              <a:rPr lang="en-US" dirty="0"/>
              <a:t>must wear hats when in the sun.  Solar car drivers must wear shoes and have a hat available!</a:t>
            </a:r>
          </a:p>
        </p:txBody>
      </p:sp>
    </p:spTree>
    <p:extLst>
      <p:ext uri="{BB962C8B-B14F-4D97-AF65-F5344CB8AC3E}">
        <p14:creationId xmlns:p14="http://schemas.microsoft.com/office/powerpoint/2010/main" val="357314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a:t>The race recognizes the ultimate authority for driving, team actions, and student conduct rests with the Team Adviser.   </a:t>
            </a:r>
            <a:r>
              <a:rPr lang="en-US" sz="3600" dirty="0">
                <a:solidFill>
                  <a:srgbClr val="0070C0"/>
                </a:solidFill>
              </a:rPr>
              <a:t>Having said this, the Race expects teams to follow the safety requests by Race Officials.  </a:t>
            </a:r>
            <a:br>
              <a:rPr lang="en-US" sz="3600" dirty="0"/>
            </a:br>
            <a:br>
              <a:rPr lang="en-US" sz="3600" dirty="0"/>
            </a:br>
            <a:r>
              <a:rPr lang="en-US" sz="3600" dirty="0"/>
              <a:t>If any request appears to be too burdensome, teams are authorized to contact the Race Director for clarification</a:t>
            </a:r>
          </a:p>
        </p:txBody>
      </p:sp>
    </p:spTree>
    <p:extLst>
      <p:ext uri="{BB962C8B-B14F-4D97-AF65-F5344CB8AC3E}">
        <p14:creationId xmlns:p14="http://schemas.microsoft.com/office/powerpoint/2010/main" val="266604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Autofit/>
          </a:bodyPr>
          <a:lstStyle/>
          <a:p>
            <a:pPr algn="l" hangingPunct="0"/>
            <a:br>
              <a:rPr lang="en-US" sz="3600" b="1" i="1" dirty="0"/>
            </a:br>
            <a:br>
              <a:rPr lang="en-US" sz="3600" b="1" i="1" dirty="0"/>
            </a:br>
            <a:br>
              <a:rPr lang="en-US" sz="3600" b="1" i="1" dirty="0"/>
            </a:br>
            <a:br>
              <a:rPr lang="en-US" sz="3600" b="1" i="1" dirty="0"/>
            </a:br>
            <a:r>
              <a:rPr lang="en-US" sz="3600" b="1" i="1" dirty="0"/>
              <a:t>Impound Issues</a:t>
            </a:r>
            <a:br>
              <a:rPr lang="en-US" sz="3600" dirty="0"/>
            </a:br>
            <a:r>
              <a:rPr lang="en-US" sz="3600" dirty="0"/>
              <a:t>Don’t remove a solar car from the Impound without a judge being present. </a:t>
            </a:r>
            <a:br>
              <a:rPr lang="en-US" sz="3600" dirty="0"/>
            </a:br>
            <a:br>
              <a:rPr lang="en-US" sz="3600" dirty="0"/>
            </a:br>
            <a:r>
              <a:rPr lang="en-US" sz="3600" dirty="0"/>
              <a:t>Your judge will be checking the following points each race morning:</a:t>
            </a:r>
            <a:br>
              <a:rPr lang="en-US" sz="3600" dirty="0"/>
            </a:br>
            <a:r>
              <a:rPr lang="en-US" sz="3600" dirty="0"/>
              <a:t>(a) Battery seals and connections</a:t>
            </a:r>
            <a:br>
              <a:rPr lang="en-US" sz="3600" dirty="0"/>
            </a:br>
            <a:r>
              <a:rPr lang="en-US" sz="3600" dirty="0"/>
              <a:t>(b) Driver Communication</a:t>
            </a:r>
            <a:br>
              <a:rPr lang="en-US" sz="3600" dirty="0"/>
            </a:br>
            <a:r>
              <a:rPr lang="en-US" sz="3600" dirty="0"/>
              <a:t>(c) Brake lights and turn signals</a:t>
            </a:r>
            <a:br>
              <a:rPr lang="en-US" sz="3600" dirty="0"/>
            </a:br>
            <a:r>
              <a:rPr lang="en-US" sz="3600" dirty="0"/>
              <a:t>(d) Safety Officer has necessary equipment </a:t>
            </a:r>
            <a:br>
              <a:rPr lang="en-US" sz="3600" dirty="0"/>
            </a:br>
            <a:r>
              <a:rPr lang="en-US" sz="3600" dirty="0"/>
              <a:t>(e) Chase vehicle lights</a:t>
            </a:r>
            <a:br>
              <a:rPr lang="en-US" sz="3600" dirty="0"/>
            </a:br>
            <a:r>
              <a:rPr lang="en-US" sz="3600" dirty="0"/>
              <a:t> </a:t>
            </a:r>
            <a:br>
              <a:rPr lang="en-US" sz="3600" dirty="0"/>
            </a:br>
            <a:r>
              <a:rPr lang="en-US" sz="3600" dirty="0"/>
              <a:t> </a:t>
            </a:r>
            <a:br>
              <a:rPr lang="en-US" sz="3600" dirty="0"/>
            </a:br>
            <a:r>
              <a:rPr lang="en-US" sz="3600" dirty="0"/>
              <a:t> </a:t>
            </a:r>
            <a:br>
              <a:rPr lang="en-US" sz="3600" dirty="0"/>
            </a:br>
            <a:endParaRPr lang="en-US" sz="3600" dirty="0"/>
          </a:p>
        </p:txBody>
      </p:sp>
    </p:spTree>
    <p:extLst>
      <p:ext uri="{BB962C8B-B14F-4D97-AF65-F5344CB8AC3E}">
        <p14:creationId xmlns:p14="http://schemas.microsoft.com/office/powerpoint/2010/main" val="378163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6096000"/>
          </a:xfrm>
        </p:spPr>
        <p:txBody>
          <a:bodyPr>
            <a:normAutofit/>
          </a:bodyPr>
          <a:lstStyle/>
          <a:p>
            <a:pPr lvl="0" hangingPunct="0"/>
            <a:r>
              <a:rPr lang="en-US" sz="3600" dirty="0"/>
              <a:t>We are all ambassadors of this solar car race . . . we represent our teams, our schools, and our sport.  Take time to visit with “the curious.” </a:t>
            </a:r>
          </a:p>
          <a:p>
            <a:pPr marL="0" lvl="0" indent="0" hangingPunct="0">
              <a:buNone/>
            </a:pPr>
            <a:endParaRPr lang="en-US" sz="3600" dirty="0"/>
          </a:p>
          <a:p>
            <a:r>
              <a:rPr lang="en-US" sz="3600" dirty="0"/>
              <a:t>It helps to designate one of your team members as a </a:t>
            </a:r>
            <a:r>
              <a:rPr lang="en-US" sz="3600" b="1" i="1" dirty="0"/>
              <a:t>Public</a:t>
            </a:r>
            <a:r>
              <a:rPr lang="en-US" sz="3600" dirty="0"/>
              <a:t> </a:t>
            </a:r>
            <a:r>
              <a:rPr lang="en-US" sz="3600" b="1" i="1" dirty="0"/>
              <a:t>Information Officer</a:t>
            </a:r>
            <a:r>
              <a:rPr lang="en-US" sz="3600" dirty="0"/>
              <a:t>.  Let this person visit with bystanders</a:t>
            </a:r>
          </a:p>
        </p:txBody>
      </p:sp>
    </p:spTree>
    <p:extLst>
      <p:ext uri="{BB962C8B-B14F-4D97-AF65-F5344CB8AC3E}">
        <p14:creationId xmlns:p14="http://schemas.microsoft.com/office/powerpoint/2010/main" val="154750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b="1" dirty="0"/>
              <a:t>A Typical Race Day</a:t>
            </a:r>
            <a:br>
              <a:rPr lang="en-US" dirty="0"/>
            </a:br>
            <a:br>
              <a:rPr lang="en-US" sz="2700" dirty="0"/>
            </a:br>
            <a:r>
              <a:rPr lang="en-US" sz="2700" dirty="0"/>
              <a:t>  6:30 AM		</a:t>
            </a:r>
            <a:r>
              <a:rPr lang="en-US" sz="2700" b="1" dirty="0"/>
              <a:t>Impound Opens </a:t>
            </a:r>
            <a:r>
              <a:rPr lang="en-US" sz="2700" dirty="0"/>
              <a:t>[teams access solar cars]</a:t>
            </a:r>
            <a:br>
              <a:rPr lang="en-US" sz="2700" dirty="0"/>
            </a:br>
            <a:r>
              <a:rPr lang="en-US" sz="2700" dirty="0"/>
              <a:t>  8:00 AM		Required </a:t>
            </a:r>
            <a:r>
              <a:rPr lang="en-US" sz="2700" b="1" dirty="0"/>
              <a:t>Teams Meeting </a:t>
            </a:r>
            <a:r>
              <a:rPr lang="en-US" sz="2700" dirty="0"/>
              <a:t>at Official Trailer</a:t>
            </a:r>
            <a:br>
              <a:rPr lang="en-US" sz="2700" dirty="0"/>
            </a:br>
            <a:r>
              <a:rPr lang="en-US" sz="2700" dirty="0"/>
              <a:t>  8:45 AM		Solar Cars are lined up ready for Race Start</a:t>
            </a:r>
            <a:br>
              <a:rPr lang="en-US" sz="2700" dirty="0"/>
            </a:br>
            <a:r>
              <a:rPr lang="en-US" sz="2700" dirty="0"/>
              <a:t>  9:00 AM		</a:t>
            </a:r>
            <a:r>
              <a:rPr lang="en-US" sz="2700" b="1" dirty="0">
                <a:solidFill>
                  <a:srgbClr val="0070C0"/>
                </a:solidFill>
              </a:rPr>
              <a:t>Race Start</a:t>
            </a:r>
            <a:br>
              <a:rPr lang="en-US" sz="2700" dirty="0"/>
            </a:br>
            <a:r>
              <a:rPr lang="en-US" sz="2700" dirty="0"/>
              <a:t>10:30 AM		Media or </a:t>
            </a:r>
            <a:r>
              <a:rPr lang="en-US" sz="2700" b="1" dirty="0"/>
              <a:t>Rest Stop </a:t>
            </a:r>
            <a:r>
              <a:rPr lang="en-US" sz="2700" dirty="0"/>
              <a:t>[15 minutes required]</a:t>
            </a:r>
            <a:br>
              <a:rPr lang="en-US" sz="2700" dirty="0"/>
            </a:br>
            <a:r>
              <a:rPr lang="en-US" sz="2700" dirty="0"/>
              <a:t>12:30 PM		</a:t>
            </a:r>
            <a:r>
              <a:rPr lang="en-US" sz="2700" b="1" dirty="0"/>
              <a:t>Lunch Stop </a:t>
            </a:r>
            <a:r>
              <a:rPr lang="en-US" sz="2700" dirty="0"/>
              <a:t>[30 minutes required]</a:t>
            </a:r>
            <a:br>
              <a:rPr lang="en-US" sz="2700" dirty="0"/>
            </a:br>
            <a:r>
              <a:rPr lang="en-US" sz="2700" dirty="0"/>
              <a:t>  2:30 PM		Media or </a:t>
            </a:r>
            <a:r>
              <a:rPr lang="en-US" sz="2700" b="1" dirty="0"/>
              <a:t>Rest Stop  </a:t>
            </a:r>
            <a:r>
              <a:rPr lang="en-US" sz="2700" dirty="0"/>
              <a:t>[15 minutes required]</a:t>
            </a:r>
            <a:br>
              <a:rPr lang="en-US" sz="2700" dirty="0"/>
            </a:br>
            <a:r>
              <a:rPr lang="en-US" sz="2700" dirty="0"/>
              <a:t>  5:00 PM		</a:t>
            </a:r>
            <a:r>
              <a:rPr lang="en-US" sz="2700" b="1" dirty="0">
                <a:solidFill>
                  <a:srgbClr val="0070C0"/>
                </a:solidFill>
              </a:rPr>
              <a:t>Race Day Ends  </a:t>
            </a:r>
            <a:r>
              <a:rPr lang="en-US" sz="2700" dirty="0"/>
              <a:t>[trailer solar car if not at 				“end-of-race”</a:t>
            </a:r>
            <a:br>
              <a:rPr lang="en-US" sz="2700" dirty="0"/>
            </a:br>
            <a:r>
              <a:rPr lang="en-US" sz="2700" dirty="0"/>
              <a:t>  7:00 PM		Meal together with other teams</a:t>
            </a:r>
            <a:br>
              <a:rPr lang="en-US" sz="2700" dirty="0"/>
            </a:br>
            <a:r>
              <a:rPr lang="en-US" sz="2700" dirty="0"/>
              <a:t>  9:00 PM		</a:t>
            </a:r>
            <a:r>
              <a:rPr lang="en-US" sz="2700" b="1" dirty="0"/>
              <a:t>Impound begins </a:t>
            </a:r>
            <a:r>
              <a:rPr lang="en-US" sz="2700" dirty="0"/>
              <a:t>[no access to solar cars] </a:t>
            </a:r>
          </a:p>
        </p:txBody>
      </p:sp>
    </p:spTree>
    <p:extLst>
      <p:ext uri="{BB962C8B-B14F-4D97-AF65-F5344CB8AC3E}">
        <p14:creationId xmlns:p14="http://schemas.microsoft.com/office/powerpoint/2010/main" val="413785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0"/>
          </a:xfrm>
        </p:spPr>
        <p:txBody>
          <a:bodyPr>
            <a:normAutofit fontScale="90000"/>
          </a:bodyPr>
          <a:lstStyle/>
          <a:p>
            <a:pPr lvl="0" algn="l" hangingPunct="0"/>
            <a:br>
              <a:rPr lang="en-US" dirty="0"/>
            </a:br>
            <a:r>
              <a:rPr lang="en-US" dirty="0"/>
              <a:t>			  </a:t>
            </a:r>
            <a:r>
              <a:rPr lang="en-US" b="1" dirty="0"/>
              <a:t>JUDGES</a:t>
            </a:r>
            <a:br>
              <a:rPr lang="en-US" dirty="0"/>
            </a:br>
            <a:r>
              <a:rPr lang="en-US" sz="2700" dirty="0"/>
              <a:t>(1) Judges will be seated in the Primary Chase Vehicle’s front row “shot gun” passenger seat. </a:t>
            </a:r>
            <a:br>
              <a:rPr lang="en-US" sz="2700" dirty="0"/>
            </a:br>
            <a:br>
              <a:rPr lang="en-US" sz="2700" dirty="0"/>
            </a:br>
            <a:r>
              <a:rPr lang="en-US" sz="2700" dirty="0"/>
              <a:t>(2) Teams are responsible for providing water and lunch to their judge.  Please note that the judge needs no special treatment.  The judge will eat the same food as the team.</a:t>
            </a:r>
            <a:br>
              <a:rPr lang="en-US" sz="2700" dirty="0"/>
            </a:br>
            <a:br>
              <a:rPr lang="en-US" sz="2700" dirty="0"/>
            </a:br>
            <a:r>
              <a:rPr lang="en-US" sz="2700" dirty="0"/>
              <a:t>(3) Judges cannot require a team to pull over to use “facilities” unless there is an emergency.  Judges should use facilities when teams make their normal rest stops.</a:t>
            </a:r>
            <a:br>
              <a:rPr lang="en-US" sz="2700" dirty="0"/>
            </a:br>
            <a:br>
              <a:rPr lang="en-US" sz="2700" dirty="0"/>
            </a:br>
            <a:r>
              <a:rPr lang="en-US" sz="2700" dirty="0"/>
              <a:t>(4) Judges will inform the team if they incurred a penalty.   This will be announced shortly after the penalty was incurred to prevent the team from incurring the same penalty.  </a:t>
            </a:r>
            <a:br>
              <a:rPr lang="en-US" sz="2700" dirty="0"/>
            </a:br>
            <a:endParaRPr lang="en-US" sz="2700" dirty="0"/>
          </a:p>
        </p:txBody>
      </p:sp>
    </p:spTree>
    <p:extLst>
      <p:ext uri="{BB962C8B-B14F-4D97-AF65-F5344CB8AC3E}">
        <p14:creationId xmlns:p14="http://schemas.microsoft.com/office/powerpoint/2010/main" val="166631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Rectangle 2"/>
          <p:cNvSpPr/>
          <p:nvPr/>
        </p:nvSpPr>
        <p:spPr>
          <a:xfrm>
            <a:off x="533400" y="914400"/>
            <a:ext cx="8153400" cy="4893647"/>
          </a:xfrm>
          <a:prstGeom prst="rect">
            <a:avLst/>
          </a:prstGeom>
        </p:spPr>
        <p:txBody>
          <a:bodyPr wrap="square">
            <a:spAutoFit/>
          </a:bodyPr>
          <a:lstStyle/>
          <a:p>
            <a:r>
              <a:rPr lang="en-US" sz="2400" dirty="0"/>
              <a:t>(5) The judge will not announce the size of the penalty.  This will be determined by a panel of judges reviewing penalties each evening.  The insures equality of penalties being assessed.  </a:t>
            </a:r>
            <a:br>
              <a:rPr lang="en-US" sz="2400" dirty="0"/>
            </a:br>
            <a:endParaRPr lang="en-US" sz="2400" dirty="0"/>
          </a:p>
          <a:p>
            <a:r>
              <a:rPr lang="en-US" sz="2400" dirty="0"/>
              <a:t>(6) Judges will not inform a team that they are “about” to incur a penalty.  </a:t>
            </a:r>
            <a:br>
              <a:rPr lang="en-US" sz="2400" dirty="0"/>
            </a:br>
            <a:endParaRPr lang="en-US" sz="2400" dirty="0"/>
          </a:p>
          <a:p>
            <a:r>
              <a:rPr lang="en-US" sz="2400" dirty="0"/>
              <a:t>(7) The team’s liaison can however discuss driving decisions with the judge to help the judge better understand the team’s intentions.</a:t>
            </a:r>
            <a:br>
              <a:rPr lang="en-US" sz="2400" dirty="0"/>
            </a:br>
            <a:endParaRPr lang="en-US" sz="2400" dirty="0"/>
          </a:p>
          <a:p>
            <a:r>
              <a:rPr lang="en-US" sz="2400" dirty="0"/>
              <a:t>(8) Judges will not inform a team that they are “off course.”  </a:t>
            </a:r>
            <a:br>
              <a:rPr lang="en-US" sz="2400" dirty="0"/>
            </a:br>
            <a:endParaRPr lang="en-US" sz="2400" dirty="0"/>
          </a:p>
        </p:txBody>
      </p:sp>
    </p:spTree>
    <p:extLst>
      <p:ext uri="{BB962C8B-B14F-4D97-AF65-F5344CB8AC3E}">
        <p14:creationId xmlns:p14="http://schemas.microsoft.com/office/powerpoint/2010/main" val="165789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solarcarchallenge.org/challenge/photos/2016/day5/photo/5da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 y="685800"/>
            <a:ext cx="9267825" cy="53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8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b="1" dirty="0"/>
              <a:t>Calling Attention </a:t>
            </a:r>
            <a:br>
              <a:rPr lang="en-US" b="1" dirty="0"/>
            </a:br>
            <a:r>
              <a:rPr lang="en-US" b="1" dirty="0"/>
              <a:t>to Rules Affecting a </a:t>
            </a:r>
            <a:br>
              <a:rPr lang="en-US" b="1" dirty="0"/>
            </a:br>
            <a:r>
              <a:rPr lang="en-US" b="1" dirty="0"/>
              <a:t>Cross-County Race</a:t>
            </a:r>
          </a:p>
        </p:txBody>
      </p:sp>
    </p:spTree>
    <p:extLst>
      <p:ext uri="{BB962C8B-B14F-4D97-AF65-F5344CB8AC3E}">
        <p14:creationId xmlns:p14="http://schemas.microsoft.com/office/powerpoint/2010/main" val="99753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pPr algn="l"/>
            <a:r>
              <a:rPr lang="en-US" b="1" dirty="0"/>
              <a:t>Rule 13.1</a:t>
            </a:r>
            <a:br>
              <a:rPr lang="en-US" dirty="0"/>
            </a:br>
            <a:r>
              <a:rPr lang="en-US" dirty="0"/>
              <a:t>Impound Overnight</a:t>
            </a:r>
            <a:br>
              <a:rPr lang="en-US" dirty="0"/>
            </a:br>
            <a:r>
              <a:rPr lang="en-US" b="1" dirty="0"/>
              <a:t>Rule 14</a:t>
            </a:r>
            <a:br>
              <a:rPr lang="en-US" dirty="0"/>
            </a:br>
            <a:r>
              <a:rPr lang="en-US" dirty="0"/>
              <a:t>Mandatory Stops &amp; Check Points</a:t>
            </a:r>
            <a:br>
              <a:rPr lang="en-US" dirty="0"/>
            </a:br>
            <a:r>
              <a:rPr lang="en-US" b="1" dirty="0"/>
              <a:t>Rule 15.1</a:t>
            </a:r>
            <a:br>
              <a:rPr lang="en-US" dirty="0"/>
            </a:br>
            <a:r>
              <a:rPr lang="en-US" dirty="0"/>
              <a:t>Maintenance – any time except when inappropriate at a media stop of during Impound.</a:t>
            </a:r>
          </a:p>
        </p:txBody>
      </p:sp>
    </p:spTree>
    <p:extLst>
      <p:ext uri="{BB962C8B-B14F-4D97-AF65-F5344CB8AC3E}">
        <p14:creationId xmlns:p14="http://schemas.microsoft.com/office/powerpoint/2010/main" val="372038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l"/>
            <a:r>
              <a:rPr lang="en-US" b="1" dirty="0"/>
              <a:t>Rule 15.2</a:t>
            </a:r>
            <a:br>
              <a:rPr lang="en-US" dirty="0"/>
            </a:br>
            <a:r>
              <a:rPr lang="en-US" dirty="0"/>
              <a:t>Batteries – Batteries not replaced or removed without consent of Event Director</a:t>
            </a:r>
            <a:br>
              <a:rPr lang="en-US" dirty="0"/>
            </a:br>
            <a:r>
              <a:rPr lang="en-US" b="1" dirty="0"/>
              <a:t>Rule 16</a:t>
            </a:r>
            <a:br>
              <a:rPr lang="en-US" dirty="0"/>
            </a:br>
            <a:r>
              <a:rPr lang="en-US" dirty="0"/>
              <a:t>Accidents Reported</a:t>
            </a:r>
            <a:br>
              <a:rPr lang="en-US" dirty="0"/>
            </a:br>
            <a:r>
              <a:rPr lang="en-US" b="1" dirty="0"/>
              <a:t>Rule 17</a:t>
            </a:r>
            <a:br>
              <a:rPr lang="en-US" dirty="0"/>
            </a:br>
            <a:r>
              <a:rPr lang="en-US" dirty="0"/>
              <a:t>Race Withdrawal</a:t>
            </a:r>
          </a:p>
        </p:txBody>
      </p:sp>
    </p:spTree>
    <p:extLst>
      <p:ext uri="{BB962C8B-B14F-4D97-AF65-F5344CB8AC3E}">
        <p14:creationId xmlns:p14="http://schemas.microsoft.com/office/powerpoint/2010/main" val="365894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pPr algn="l"/>
            <a:r>
              <a:rPr lang="en-US" b="1" dirty="0"/>
              <a:t>Rule 18</a:t>
            </a:r>
            <a:br>
              <a:rPr lang="en-US" dirty="0"/>
            </a:br>
            <a:r>
              <a:rPr lang="en-US" dirty="0"/>
              <a:t>Pushing</a:t>
            </a:r>
            <a:br>
              <a:rPr lang="en-US" dirty="0"/>
            </a:br>
            <a:r>
              <a:rPr lang="en-US" b="1" dirty="0"/>
              <a:t>Rule 19.2</a:t>
            </a:r>
            <a:br>
              <a:rPr lang="en-US" dirty="0"/>
            </a:br>
            <a:r>
              <a:rPr lang="en-US" dirty="0"/>
              <a:t>Cross-Country Support Vehicles</a:t>
            </a:r>
            <a:br>
              <a:rPr lang="en-US" dirty="0"/>
            </a:br>
            <a:r>
              <a:rPr lang="en-US" dirty="0"/>
              <a:t>[Detailed explanation]</a:t>
            </a:r>
            <a:br>
              <a:rPr lang="en-US" dirty="0"/>
            </a:br>
            <a:r>
              <a:rPr lang="en-US" b="1" dirty="0"/>
              <a:t>Rule 20.1</a:t>
            </a:r>
            <a:br>
              <a:rPr lang="en-US" dirty="0"/>
            </a:br>
            <a:r>
              <a:rPr lang="en-US" dirty="0"/>
              <a:t>Overtaking – Notify your Judge and flash lights </a:t>
            </a:r>
          </a:p>
        </p:txBody>
      </p:sp>
    </p:spTree>
    <p:extLst>
      <p:ext uri="{BB962C8B-B14F-4D97-AF65-F5344CB8AC3E}">
        <p14:creationId xmlns:p14="http://schemas.microsoft.com/office/powerpoint/2010/main" val="374549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b="1" dirty="0"/>
              <a:t>Rule 23</a:t>
            </a:r>
            <a:br>
              <a:rPr lang="en-US" dirty="0"/>
            </a:br>
            <a:r>
              <a:rPr lang="en-US" dirty="0"/>
              <a:t>Judges [detailed </a:t>
            </a:r>
            <a:r>
              <a:rPr lang="en-US" dirty="0" err="1"/>
              <a:t>explanaton</a:t>
            </a:r>
            <a:r>
              <a:rPr lang="en-US" dirty="0"/>
              <a:t>]</a:t>
            </a:r>
            <a:br>
              <a:rPr lang="en-US" dirty="0"/>
            </a:br>
            <a:r>
              <a:rPr lang="en-US" b="1" dirty="0"/>
              <a:t>Rule 24</a:t>
            </a:r>
            <a:br>
              <a:rPr lang="en-US" dirty="0"/>
            </a:br>
            <a:r>
              <a:rPr lang="en-US" dirty="0"/>
              <a:t>Penalties</a:t>
            </a:r>
            <a:br>
              <a:rPr lang="en-US" dirty="0"/>
            </a:br>
            <a:r>
              <a:rPr lang="en-US" dirty="0"/>
              <a:t>(1) Disturbing Official Battery Seal</a:t>
            </a:r>
            <a:br>
              <a:rPr lang="en-US" dirty="0"/>
            </a:br>
            <a:r>
              <a:rPr lang="en-US" dirty="0"/>
              <a:t>(2) Battery replacement</a:t>
            </a:r>
            <a:br>
              <a:rPr lang="en-US" dirty="0"/>
            </a:br>
            <a:r>
              <a:rPr lang="en-US" dirty="0"/>
              <a:t>(3) Non-solar Charging</a:t>
            </a:r>
            <a:br>
              <a:rPr lang="en-US" dirty="0"/>
            </a:br>
            <a:r>
              <a:rPr lang="en-US" dirty="0"/>
              <a:t>(4) Failure to Comply with Stops</a:t>
            </a:r>
            <a:br>
              <a:rPr lang="en-US" dirty="0"/>
            </a:br>
            <a:r>
              <a:rPr lang="en-US" dirty="0"/>
              <a:t>(5) Failure to Allow Passing</a:t>
            </a:r>
            <a:br>
              <a:rPr lang="en-US" dirty="0"/>
            </a:br>
            <a:r>
              <a:rPr lang="en-US" dirty="0"/>
              <a:t>(6) Traffic Violations</a:t>
            </a:r>
          </a:p>
        </p:txBody>
      </p:sp>
    </p:spTree>
    <p:extLst>
      <p:ext uri="{BB962C8B-B14F-4D97-AF65-F5344CB8AC3E}">
        <p14:creationId xmlns:p14="http://schemas.microsoft.com/office/powerpoint/2010/main" val="347237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dirty="0"/>
              <a:t>(7) Failure to Attend Meetings</a:t>
            </a:r>
            <a:br>
              <a:rPr lang="en-US" dirty="0"/>
            </a:br>
            <a:r>
              <a:rPr lang="en-US" dirty="0"/>
              <a:t>(8) Unsportsmanlike Conduct</a:t>
            </a:r>
            <a:br>
              <a:rPr lang="en-US" dirty="0"/>
            </a:br>
            <a:r>
              <a:rPr lang="en-US" dirty="0"/>
              <a:t>(9) Failure to Comply with </a:t>
            </a:r>
            <a:r>
              <a:rPr lang="en-US" dirty="0" err="1"/>
              <a:t>Regs</a:t>
            </a:r>
            <a:br>
              <a:rPr lang="en-US" dirty="0"/>
            </a:br>
            <a:r>
              <a:rPr lang="en-US" dirty="0"/>
              <a:t>(10) Failure to Secure</a:t>
            </a:r>
            <a:br>
              <a:rPr lang="en-US" dirty="0"/>
            </a:br>
            <a:r>
              <a:rPr lang="en-US" dirty="0"/>
              <a:t>(11) Hats</a:t>
            </a:r>
            <a:br>
              <a:rPr lang="en-US" dirty="0"/>
            </a:br>
            <a:r>
              <a:rPr lang="en-US" dirty="0"/>
              <a:t>(12) Closed-toe shoes</a:t>
            </a:r>
            <a:br>
              <a:rPr lang="en-US" dirty="0"/>
            </a:br>
            <a:r>
              <a:rPr lang="en-US" dirty="0"/>
              <a:t>(13) Protective Eyewear</a:t>
            </a:r>
            <a:br>
              <a:rPr lang="en-US" dirty="0"/>
            </a:br>
            <a:r>
              <a:rPr lang="en-US" dirty="0"/>
              <a:t>(14) Student Constructed Vehicle </a:t>
            </a:r>
          </a:p>
        </p:txBody>
      </p:sp>
    </p:spTree>
    <p:extLst>
      <p:ext uri="{BB962C8B-B14F-4D97-AF65-F5344CB8AC3E}">
        <p14:creationId xmlns:p14="http://schemas.microsoft.com/office/powerpoint/2010/main" val="412779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lvl="0" hangingPunct="0"/>
            <a:r>
              <a:rPr lang="en-US" sz="3600" dirty="0"/>
              <a:t>Treat your judge with respect and cooperation.  Designate one of the team members to be a liaison to promote good judge/team communication.</a:t>
            </a:r>
          </a:p>
          <a:p>
            <a:pPr marL="0" lvl="0" indent="0" hangingPunct="0">
              <a:buNone/>
            </a:pPr>
            <a:endParaRPr lang="en-US" sz="3600" dirty="0"/>
          </a:p>
          <a:p>
            <a:pPr lvl="0" hangingPunct="0"/>
            <a:r>
              <a:rPr lang="en-US" sz="3600" dirty="0"/>
              <a:t>Keep your judge informed about your plans.  A question asked before you do something “unwise” is always better than a penalty. </a:t>
            </a:r>
          </a:p>
          <a:p>
            <a:endParaRPr lang="en-US" sz="3600" dirty="0"/>
          </a:p>
        </p:txBody>
      </p:sp>
    </p:spTree>
    <p:extLst>
      <p:ext uri="{BB962C8B-B14F-4D97-AF65-F5344CB8AC3E}">
        <p14:creationId xmlns:p14="http://schemas.microsoft.com/office/powerpoint/2010/main" val="174926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pPr algn="l"/>
            <a:r>
              <a:rPr lang="en-US" b="1" dirty="0"/>
              <a:t>Rule 25</a:t>
            </a:r>
            <a:br>
              <a:rPr lang="en-US" dirty="0"/>
            </a:br>
            <a:r>
              <a:rPr lang="en-US" dirty="0"/>
              <a:t>Protests of Race Decisions </a:t>
            </a:r>
            <a:br>
              <a:rPr lang="en-US" dirty="0"/>
            </a:br>
            <a:r>
              <a:rPr lang="en-US" b="1" dirty="0"/>
              <a:t>Rule 27</a:t>
            </a:r>
            <a:br>
              <a:rPr lang="en-US" dirty="0"/>
            </a:br>
            <a:r>
              <a:rPr lang="en-US" dirty="0"/>
              <a:t>Film Crews</a:t>
            </a:r>
            <a:br>
              <a:rPr lang="en-US" dirty="0"/>
            </a:br>
            <a:r>
              <a:rPr lang="en-US" b="1" dirty="0"/>
              <a:t>Rule 28</a:t>
            </a:r>
            <a:br>
              <a:rPr lang="en-US" dirty="0"/>
            </a:br>
            <a:r>
              <a:rPr lang="en-US" dirty="0"/>
              <a:t>Appropriate Actions by Teams</a:t>
            </a:r>
            <a:br>
              <a:rPr lang="en-US" dirty="0"/>
            </a:br>
            <a:endParaRPr lang="en-US" dirty="0"/>
          </a:p>
        </p:txBody>
      </p:sp>
    </p:spTree>
    <p:extLst>
      <p:ext uri="{BB962C8B-B14F-4D97-AF65-F5344CB8AC3E}">
        <p14:creationId xmlns:p14="http://schemas.microsoft.com/office/powerpoint/2010/main" val="248850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www.solarcarchallenge.org/challenge/photos/2016/day5/photo/5day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561" y="9112"/>
            <a:ext cx="5144713" cy="687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79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s://www.solarcarchallenge.org/challenge/photos/2016/day5/photo/5day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3" y="457200"/>
            <a:ext cx="913852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www.solarcarchallenge.org/challenge/photos/2016/day5/photo/5day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533400"/>
            <a:ext cx="9273141"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2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s://www.solarcarchallenge.org/challenge/photos/2016/day5/photo/5day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 y="0"/>
            <a:ext cx="91481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1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0" hangingPunct="0"/>
            <a:r>
              <a:rPr lang="en-US" sz="3600" b="1" dirty="0"/>
              <a:t>Be on time!  </a:t>
            </a:r>
          </a:p>
          <a:p>
            <a:pPr hangingPunct="0"/>
            <a:r>
              <a:rPr lang="en-US" sz="3600" dirty="0"/>
              <a:t>(1) Be on time for the 8:00 AM Drivers’ Meeting</a:t>
            </a:r>
          </a:p>
          <a:p>
            <a:pPr hangingPunct="0"/>
            <a:r>
              <a:rPr lang="en-US" sz="3600" dirty="0"/>
              <a:t>(2) Be ready to line up your car according to starting order</a:t>
            </a:r>
          </a:p>
          <a:p>
            <a:pPr hangingPunct="0"/>
            <a:r>
              <a:rPr lang="en-US" sz="3600" dirty="0"/>
              <a:t>(3) Be on time for meals  </a:t>
            </a:r>
          </a:p>
          <a:p>
            <a:pPr hangingPunct="0"/>
            <a:r>
              <a:rPr lang="en-US" sz="3600" b="1" i="1" dirty="0"/>
              <a:t>Teams arriving after the stated time in the “Where-to-Be” document are responsible for their own meals</a:t>
            </a:r>
            <a:r>
              <a:rPr lang="en-US" sz="3600" dirty="0"/>
              <a:t>.</a:t>
            </a:r>
          </a:p>
          <a:p>
            <a:pPr marL="0" indent="0">
              <a:buNone/>
            </a:pPr>
            <a:endParaRPr lang="en-US" dirty="0"/>
          </a:p>
        </p:txBody>
      </p:sp>
    </p:spTree>
    <p:extLst>
      <p:ext uri="{BB962C8B-B14F-4D97-AF65-F5344CB8AC3E}">
        <p14:creationId xmlns:p14="http://schemas.microsoft.com/office/powerpoint/2010/main" val="348849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descr="https://www.solarcarchallenge.org/challenge/photos/2016/day3/photo/3day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5" y="228600"/>
            <a:ext cx="9262624" cy="617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7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s://www.solarcarchallenge.org/challenge/photos/2016/day2/photo/2day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53" y="228600"/>
            <a:ext cx="9355772"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19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pPr lvl="0"/>
            <a:r>
              <a:rPr lang="en-US" dirty="0"/>
              <a:t>Be careful about what you say in public.  Bystanders have been offended by thoughtless comments.  </a:t>
            </a:r>
            <a:br>
              <a:rPr lang="en-US" dirty="0"/>
            </a:br>
            <a:endParaRPr lang="en-US" dirty="0"/>
          </a:p>
        </p:txBody>
      </p:sp>
    </p:spTree>
    <p:extLst>
      <p:ext uri="{BB962C8B-B14F-4D97-AF65-F5344CB8AC3E}">
        <p14:creationId xmlns:p14="http://schemas.microsoft.com/office/powerpoint/2010/main" val="185221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hangingPunct="0"/>
            <a:r>
              <a:rPr lang="en-US" b="1" i="1" dirty="0"/>
              <a:t>Driving into Stops</a:t>
            </a:r>
            <a:br>
              <a:rPr lang="en-US" dirty="0"/>
            </a:br>
            <a:r>
              <a:rPr lang="en-US" dirty="0"/>
              <a:t>Be sure to take part in all Lunch Stops, Media Stops, and Displays.  If racing instructions indicate that solar cars will be driving into a Media or Lunch Stop, you must </a:t>
            </a:r>
            <a:r>
              <a:rPr lang="en-US" u="sng" dirty="0"/>
              <a:t>drive</a:t>
            </a:r>
            <a:r>
              <a:rPr lang="en-US" dirty="0"/>
              <a:t> in to the if your solar car is capable of running.  </a:t>
            </a:r>
            <a:br>
              <a:rPr lang="en-US" dirty="0"/>
            </a:br>
            <a:r>
              <a:rPr lang="en-US" b="1" i="1" dirty="0">
                <a:solidFill>
                  <a:srgbClr val="7030A0"/>
                </a:solidFill>
              </a:rPr>
              <a:t>Visitors rarely get excited seeing a solar car on a trailer!</a:t>
            </a:r>
          </a:p>
        </p:txBody>
      </p:sp>
    </p:spTree>
    <p:extLst>
      <p:ext uri="{BB962C8B-B14F-4D97-AF65-F5344CB8AC3E}">
        <p14:creationId xmlns:p14="http://schemas.microsoft.com/office/powerpoint/2010/main" val="56729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solarcarchallenge.org/challenge/photos/2013/day1/photo/1day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81" y="609600"/>
            <a:ext cx="828135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77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1298</Words>
  <Application>Microsoft Office PowerPoint</Application>
  <PresentationFormat>On-screen Show (4:3)</PresentationFormat>
  <Paragraphs>35</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 Things to Remember  on a cross-country Race </vt:lpstr>
      <vt:lpstr>PowerPoint Presentation</vt:lpstr>
      <vt:lpstr>PowerPoint Presentation</vt:lpstr>
      <vt:lpstr>PowerPoint Presentation</vt:lpstr>
      <vt:lpstr>PowerPoint Presentation</vt:lpstr>
      <vt:lpstr>PowerPoint Presentation</vt:lpstr>
      <vt:lpstr>Be careful about what you say in public.  Bystanders have been offended by thoughtless comments.   </vt:lpstr>
      <vt:lpstr>Driving into Stops Be sure to take part in all Lunch Stops, Media Stops, and Displays.  If racing instructions indicate that solar cars will be driving into a Media or Lunch Stop, you must drive in to the if your solar car is capable of running.   Visitors rarely get excited seeing a solar car on a trailer!</vt:lpstr>
      <vt:lpstr>PowerPoint Presentation</vt:lpstr>
      <vt:lpstr>Pass another solar car with great care.  Remember your four vehicles have to pass the other team’s four vehicles!   If you have any kind of driving problem, tell your judge immediately</vt:lpstr>
      <vt:lpstr>  The Primary Chase Vehicle must always stay with the solar car.  Failure to do so endangers  the solar car/driver, and is a major penalty.     It is crucial that teams closely monitor driving through intersections.  If a team doesn’t think their solar car and primary chase vehicle can make it through a light, then don’t do it!  Don’t leave your solar car exposed.   </vt:lpstr>
      <vt:lpstr>WARNING LIGHTS Make sure the Lead Car has a significant amber blinking light.  Make sure that each of the two Chase Cars have 4 ECCO lights facing to the rear!</vt:lpstr>
      <vt:lpstr>Student Conduct Students should conduct themselves properly at all times.  This includes our time at the hotels.     </vt:lpstr>
      <vt:lpstr>Safety Issues We have to realize that onlookers, drivers, and media can drive in an unsafe manner just to get a better look at a moving solar car.  They are our paparazzi!    Teams need to drive defensively.  Make sure your Lead Car-Solar Car-Primary Chase Vehicle drive as a “unit.”  Don’t allow a driver to cut in between the solar car and the Primary Chase car.     </vt:lpstr>
      <vt:lpstr>PowerPoint Presentation</vt:lpstr>
      <vt:lpstr>PowerPoint Presentation</vt:lpstr>
      <vt:lpstr>Continually monitor your solar car driver for heat issues.  Rotate your drivers frequently!  All race participants must wear hats when in the sun.  Solar car drivers must wear shoes and have a hat available!</vt:lpstr>
      <vt:lpstr>The race recognizes the ultimate authority for driving, team actions, and student conduct rests with the Team Adviser.   Having said this, the Race expects teams to follow the safety requests by Race Officials.    If any request appears to be too burdensome, teams are authorized to contact the Race Director for clarification</vt:lpstr>
      <vt:lpstr>    Impound Issues Don’t remove a solar car from the Impound without a judge being present.   Your judge will be checking the following points each race morning: (a) Battery seals and connections (b) Driver Communication (c) Brake lights and turn signals (d) Safety Officer has necessary equipment  (e) Chase vehicle lights       </vt:lpstr>
      <vt:lpstr>A Typical Race Day    6:30 AM  Impound Opens [teams access solar cars]   8:00 AM  Required Teams Meeting at Official Trailer   8:45 AM  Solar Cars are lined up ready for Race Start   9:00 AM  Race Start 10:30 AM  Media or Rest Stop [15 minutes required] 12:30 PM  Lunch Stop [30 minutes required]   2:30 PM  Media or Rest Stop  [15 minutes required]   5:00 PM  Race Day Ends  [trailer solar car if not at     “end-of-race”   7:00 PM  Meal together with other teams   9:00 PM  Impound begins [no access to solar cars] </vt:lpstr>
      <vt:lpstr>      JUDGES (1) Judges will be seated in the Primary Chase Vehicle’s front row “shot gun” passenger seat.   (2) Teams are responsible for providing water and lunch to their judge.  Please note that the judge needs no special treatment.  The judge will eat the same food as the team.  (3) Judges cannot require a team to pull over to use “facilities” unless there is an emergency.  Judges should use facilities when teams make their normal rest stops.  (4) Judges will inform the team if they incurred a penalty.   This will be announced shortly after the penalty was incurred to prevent the team from incurring the same penalty.   </vt:lpstr>
      <vt:lpstr>PowerPoint Presentation</vt:lpstr>
      <vt:lpstr>PowerPoint Presentation</vt:lpstr>
      <vt:lpstr>Calling Attention  to Rules Affecting a  Cross-County Race</vt:lpstr>
      <vt:lpstr>Rule 13.1 Impound Overnight Rule 14 Mandatory Stops &amp; Check Points Rule 15.1 Maintenance – any time except when inappropriate at a media stop of during Impound.</vt:lpstr>
      <vt:lpstr>Rule 15.2 Batteries – Batteries not replaced or removed without consent of Event Director Rule 16 Accidents Reported Rule 17 Race Withdrawal</vt:lpstr>
      <vt:lpstr>Rule 18 Pushing Rule 19.2 Cross-Country Support Vehicles [Detailed explanation] Rule 20.1 Overtaking – Notify your Judge and flash lights </vt:lpstr>
      <vt:lpstr>Rule 23 Judges [detailed explanaton] Rule 24 Penalties (1) Disturbing Official Battery Seal (2) Battery replacement (3) Non-solar Charging (4) Failure to Comply with Stops (5) Failure to Allow Passing (6) Traffic Violations</vt:lpstr>
      <vt:lpstr>(7) Failure to Attend Meetings (8) Unsportsmanlike Conduct (9) Failure to Comply with Regs (10) Failure to Secure (11) Hats (12) Closed-toe shoes (13) Protective Eyewear (14) Student Constructed Vehicle </vt:lpstr>
      <vt:lpstr>Rule 25 Protests of Race Decisions  Rule 27 Film Crews Rule 28 Appropriate Actions by Teams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to Remember  on a cross-country Race</dc:title>
  <dc:creator>Lehman Marks</dc:creator>
  <cp:lastModifiedBy>Lehman Marks</cp:lastModifiedBy>
  <cp:revision>25</cp:revision>
  <dcterms:created xsi:type="dcterms:W3CDTF">2016-01-11T21:26:58Z</dcterms:created>
  <dcterms:modified xsi:type="dcterms:W3CDTF">2023-01-26T18:59:19Z</dcterms:modified>
</cp:coreProperties>
</file>